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74" r:id="rId2"/>
    <p:sldId id="259" r:id="rId3"/>
    <p:sldId id="273" r:id="rId4"/>
    <p:sldId id="276" r:id="rId5"/>
    <p:sldId id="256" r:id="rId6"/>
    <p:sldId id="257" r:id="rId7"/>
    <p:sldId id="260" r:id="rId8"/>
    <p:sldId id="261" r:id="rId9"/>
    <p:sldId id="262" r:id="rId10"/>
    <p:sldId id="263" r:id="rId11"/>
    <p:sldId id="264" r:id="rId12"/>
    <p:sldId id="278" r:id="rId13"/>
    <p:sldId id="265" r:id="rId14"/>
    <p:sldId id="266" r:id="rId15"/>
    <p:sldId id="267" r:id="rId16"/>
    <p:sldId id="268" r:id="rId17"/>
    <p:sldId id="269" r:id="rId18"/>
    <p:sldId id="270" r:id="rId19"/>
    <p:sldId id="271" r:id="rId20"/>
    <p:sldId id="279" r:id="rId21"/>
    <p:sldId id="280" r:id="rId22"/>
    <p:sldId id="315" r:id="rId23"/>
    <p:sldId id="272" r:id="rId24"/>
    <p:sldId id="283" r:id="rId25"/>
    <p:sldId id="282" r:id="rId26"/>
    <p:sldId id="287" r:id="rId27"/>
    <p:sldId id="288" r:id="rId28"/>
    <p:sldId id="289" r:id="rId29"/>
    <p:sldId id="291" r:id="rId30"/>
    <p:sldId id="292" r:id="rId31"/>
    <p:sldId id="290" r:id="rId32"/>
    <p:sldId id="297" r:id="rId33"/>
    <p:sldId id="312" r:id="rId34"/>
    <p:sldId id="298" r:id="rId35"/>
    <p:sldId id="299" r:id="rId36"/>
    <p:sldId id="300" r:id="rId37"/>
    <p:sldId id="301" r:id="rId38"/>
    <p:sldId id="302" r:id="rId39"/>
    <p:sldId id="303" r:id="rId40"/>
    <p:sldId id="304" r:id="rId41"/>
    <p:sldId id="305" r:id="rId42"/>
    <p:sldId id="313" r:id="rId43"/>
    <p:sldId id="306" r:id="rId44"/>
    <p:sldId id="308" r:id="rId45"/>
    <p:sldId id="309" r:id="rId46"/>
    <p:sldId id="310" r:id="rId47"/>
    <p:sldId id="311"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snapToObjects="1">
      <p:cViewPr varScale="1">
        <p:scale>
          <a:sx n="80" d="100"/>
          <a:sy n="80" d="100"/>
        </p:scale>
        <p:origin x="11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1AD8EA-60A2-FB45-8A9C-6E2071E38D60}"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AD8EA-60A2-FB45-8A9C-6E2071E38D60}"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AD8EA-60A2-FB45-8A9C-6E2071E38D60}"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AD8EA-60A2-FB45-8A9C-6E2071E38D60}"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1AD8EA-60A2-FB45-8A9C-6E2071E38D60}"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1AD8EA-60A2-FB45-8A9C-6E2071E38D60}" type="datetimeFigureOut">
              <a:rPr lang="en-US" smtClean="0"/>
              <a:pPr/>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1AD8EA-60A2-FB45-8A9C-6E2071E38D60}" type="datetimeFigureOut">
              <a:rPr lang="en-US" smtClean="0"/>
              <a:pPr/>
              <a:t>9/11/2020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1AD8EA-60A2-FB45-8A9C-6E2071E38D60}" type="datetimeFigureOut">
              <a:rPr lang="en-US" smtClean="0"/>
              <a:pPr/>
              <a:t>9/11/2020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1AD8EA-60A2-FB45-8A9C-6E2071E38D60}" type="datetimeFigureOut">
              <a:rPr lang="en-US" smtClean="0"/>
              <a:pPr/>
              <a:t>9/11/2020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1AD8EA-60A2-FB45-8A9C-6E2071E38D60}" type="datetimeFigureOut">
              <a:rPr lang="en-US" smtClean="0"/>
              <a:pPr/>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1AD8EA-60A2-FB45-8A9C-6E2071E38D60}" type="datetimeFigureOut">
              <a:rPr lang="en-US" smtClean="0"/>
              <a:pPr/>
              <a:t>9/11/2020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6B4562-5332-6740-8042-9E61AD3E8141}" type="slidenum">
              <a:rPr lang="en-US" smtClean="0"/>
              <a:pPr/>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AD8EA-60A2-FB45-8A9C-6E2071E38D60}" type="datetimeFigureOut">
              <a:rPr lang="en-US" smtClean="0"/>
              <a:pPr/>
              <a:t>9/11/2020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6B4562-5332-6740-8042-9E61AD3E8141}" type="slidenum">
              <a:rPr lang="en-US" smtClean="0"/>
              <a:pPr/>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W7RHjwmVGh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youtube.com/watch?v=W147ybOdgpE"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CAjWUrwvxs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opener </a:t>
            </a:r>
            <a:endParaRPr lang="en-US" dirty="0"/>
          </a:p>
        </p:txBody>
      </p:sp>
      <p:sp>
        <p:nvSpPr>
          <p:cNvPr id="3" name="Content Placeholder 2"/>
          <p:cNvSpPr>
            <a:spLocks noGrp="1"/>
          </p:cNvSpPr>
          <p:nvPr>
            <p:ph idx="1"/>
          </p:nvPr>
        </p:nvSpPr>
        <p:spPr/>
        <p:txBody>
          <a:bodyPr/>
          <a:lstStyle/>
          <a:p>
            <a:r>
              <a:rPr lang="en-US" dirty="0" smtClean="0"/>
              <a:t>What are pros and cons of performing a survey? </a:t>
            </a:r>
          </a:p>
          <a:p>
            <a:r>
              <a:rPr lang="en-US" dirty="0" smtClean="0"/>
              <a:t>Are they 100% reliable?</a:t>
            </a:r>
            <a:br>
              <a:rPr lang="en-US" dirty="0" smtClean="0"/>
            </a:br>
            <a:r>
              <a:rPr lang="en-US" dirty="0" smtClean="0"/>
              <a:t>Why or why not?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Psychologists use a variety of research methods to study behavior and mental processes. </a:t>
            </a:r>
          </a:p>
          <a:p>
            <a:pPr marL="0" indent="0">
              <a:buNone/>
            </a:pPr>
            <a:endParaRPr lang="en-US" dirty="0"/>
          </a:p>
          <a:p>
            <a:pPr marL="0" indent="0">
              <a:buNone/>
            </a:pPr>
            <a:r>
              <a:rPr lang="en-US" dirty="0" smtClean="0"/>
              <a:t>These methods differ, but psychologists tend to follow the same procedures when conducting their research. </a:t>
            </a:r>
            <a:endParaRPr lang="en-US" dirty="0"/>
          </a:p>
        </p:txBody>
      </p:sp>
    </p:spTree>
    <p:extLst>
      <p:ext uri="{BB962C8B-B14F-4D97-AF65-F5344CB8AC3E}">
        <p14:creationId xmlns:p14="http://schemas.microsoft.com/office/powerpoint/2010/main" val="3093491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Method </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en-US" dirty="0" smtClean="0"/>
              <a:t>Question </a:t>
            </a:r>
          </a:p>
          <a:p>
            <a:pPr marL="514350" indent="-514350">
              <a:buAutoNum type="arabicPeriod"/>
            </a:pPr>
            <a:r>
              <a:rPr lang="en-US" dirty="0" smtClean="0"/>
              <a:t>Hypothesis</a:t>
            </a:r>
          </a:p>
          <a:p>
            <a:pPr marL="514350" indent="-514350">
              <a:buAutoNum type="arabicPeriod"/>
            </a:pPr>
            <a:r>
              <a:rPr lang="en-US" dirty="0" smtClean="0"/>
              <a:t>Experiment</a:t>
            </a:r>
          </a:p>
          <a:p>
            <a:pPr marL="514350" indent="-514350">
              <a:buAutoNum type="arabicPeriod"/>
            </a:pPr>
            <a:r>
              <a:rPr lang="en-US" dirty="0" smtClean="0"/>
              <a:t>Results</a:t>
            </a:r>
          </a:p>
          <a:p>
            <a:pPr marL="514350" indent="-514350">
              <a:buAutoNum type="arabicPeriod"/>
            </a:pPr>
            <a:r>
              <a:rPr lang="en-US" dirty="0" smtClean="0"/>
              <a:t>Conclusion</a:t>
            </a:r>
          </a:p>
          <a:p>
            <a:pPr marL="514350" indent="-514350">
              <a:buAutoNum type="arabicPeriod"/>
            </a:pPr>
            <a:r>
              <a:rPr lang="en-US" dirty="0" smtClean="0"/>
              <a:t>Replicate </a:t>
            </a:r>
          </a:p>
          <a:p>
            <a:pPr marL="514350" indent="-514350">
              <a:buAutoNum type="arabicPeriod"/>
            </a:pPr>
            <a:r>
              <a:rPr lang="en-US" dirty="0" smtClean="0"/>
              <a:t>Theory  </a:t>
            </a:r>
          </a:p>
          <a:p>
            <a:pPr marL="514350" indent="-514350">
              <a:buAutoNum type="arabicPeriod"/>
            </a:pPr>
            <a:endParaRPr lang="en-US" dirty="0" smtClean="0"/>
          </a:p>
          <a:p>
            <a:pPr marL="514350" indent="-514350">
              <a:buNone/>
            </a:pPr>
            <a:r>
              <a:rPr lang="en-US" dirty="0" smtClean="0"/>
              <a:t>PHEOC</a:t>
            </a:r>
          </a:p>
          <a:p>
            <a:pPr marL="514350" indent="-514350">
              <a:buNone/>
            </a:pPr>
            <a:r>
              <a:rPr lang="en-US" dirty="0" smtClean="0"/>
              <a:t>Problem, Hypothesis, Experiment, Observation, Conclusion </a:t>
            </a:r>
            <a:endParaRPr lang="en-US" dirty="0"/>
          </a:p>
          <a:p>
            <a:pPr marL="0" indent="0">
              <a:buNone/>
            </a:pPr>
            <a:endParaRPr lang="en-US" dirty="0"/>
          </a:p>
        </p:txBody>
      </p:sp>
    </p:spTree>
    <p:extLst>
      <p:ext uri="{BB962C8B-B14F-4D97-AF65-F5344CB8AC3E}">
        <p14:creationId xmlns:p14="http://schemas.microsoft.com/office/powerpoint/2010/main" val="2482876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figures.boundless.com/19927/full/figure-01-01-05.png"/>
          <p:cNvPicPr>
            <a:picLocks noChangeAspect="1" noChangeArrowheads="1"/>
          </p:cNvPicPr>
          <p:nvPr/>
        </p:nvPicPr>
        <p:blipFill>
          <a:blip r:embed="rId2"/>
          <a:srcRect/>
          <a:stretch>
            <a:fillRect/>
          </a:stretch>
        </p:blipFill>
        <p:spPr bwMode="auto">
          <a:xfrm>
            <a:off x="2766060" y="360894"/>
            <a:ext cx="3388360" cy="576526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Forming a Research Question  </a:t>
            </a:r>
            <a:endParaRPr lang="en-US" dirty="0"/>
          </a:p>
        </p:txBody>
      </p:sp>
      <p:sp>
        <p:nvSpPr>
          <p:cNvPr id="3" name="Content Placeholder 2"/>
          <p:cNvSpPr>
            <a:spLocks noGrp="1"/>
          </p:cNvSpPr>
          <p:nvPr>
            <p:ph idx="1"/>
          </p:nvPr>
        </p:nvSpPr>
        <p:spPr/>
        <p:txBody>
          <a:bodyPr>
            <a:normAutofit lnSpcReduction="10000"/>
          </a:bodyPr>
          <a:lstStyle/>
          <a:p>
            <a:r>
              <a:rPr lang="en-US" dirty="0" smtClean="0"/>
              <a:t>Many questions arise from daily experience.</a:t>
            </a:r>
          </a:p>
          <a:p>
            <a:r>
              <a:rPr lang="en-US" dirty="0" smtClean="0"/>
              <a:t>Aggression</a:t>
            </a:r>
          </a:p>
          <a:p>
            <a:pPr lvl="1"/>
            <a:r>
              <a:rPr lang="en-US" dirty="0" smtClean="0"/>
              <a:t>Do violent TV shows affect aggression levels?</a:t>
            </a:r>
          </a:p>
          <a:p>
            <a:pPr lvl="1"/>
            <a:r>
              <a:rPr lang="en-US" dirty="0" smtClean="0"/>
              <a:t>How about violent video games? </a:t>
            </a:r>
          </a:p>
          <a:p>
            <a:pPr lvl="1">
              <a:buNone/>
            </a:pPr>
            <a:endParaRPr lang="en-US" dirty="0" smtClean="0"/>
          </a:p>
          <a:p>
            <a:pPr lvl="1">
              <a:buNone/>
            </a:pPr>
            <a:r>
              <a:rPr lang="en-US" dirty="0" smtClean="0"/>
              <a:t>Aggression and anxiety are psychological constructs. (Construct – idea that cannot be seen or measured directly) B/c of this definition, it is best if research questions are directed toward behavior. </a:t>
            </a:r>
            <a:endParaRPr lang="en-US" dirty="0"/>
          </a:p>
        </p:txBody>
      </p:sp>
    </p:spTree>
    <p:extLst>
      <p:ext uri="{BB962C8B-B14F-4D97-AF65-F5344CB8AC3E}">
        <p14:creationId xmlns:p14="http://schemas.microsoft.com/office/powerpoint/2010/main" val="26354120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Forming a Hypothesis </a:t>
            </a:r>
            <a:endParaRPr lang="en-US" dirty="0"/>
          </a:p>
        </p:txBody>
      </p:sp>
      <p:sp>
        <p:nvSpPr>
          <p:cNvPr id="3" name="Content Placeholder 2"/>
          <p:cNvSpPr>
            <a:spLocks noGrp="1"/>
          </p:cNvSpPr>
          <p:nvPr>
            <p:ph idx="1"/>
          </p:nvPr>
        </p:nvSpPr>
        <p:spPr/>
        <p:txBody>
          <a:bodyPr>
            <a:normAutofit/>
          </a:bodyPr>
          <a:lstStyle/>
          <a:p>
            <a:r>
              <a:rPr lang="en-US" dirty="0" smtClean="0"/>
              <a:t>An educated guess is formed after psychologists have created a research question</a:t>
            </a:r>
          </a:p>
          <a:p>
            <a:endParaRPr lang="en-US" dirty="0"/>
          </a:p>
          <a:p>
            <a:r>
              <a:rPr lang="en-US" dirty="0" smtClean="0"/>
              <a:t>The accuracy is then tested by research. </a:t>
            </a:r>
          </a:p>
        </p:txBody>
      </p:sp>
    </p:spTree>
    <p:extLst>
      <p:ext uri="{BB962C8B-B14F-4D97-AF65-F5344CB8AC3E}">
        <p14:creationId xmlns:p14="http://schemas.microsoft.com/office/powerpoint/2010/main" val="2413633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the Hypothesis </a:t>
            </a:r>
            <a:endParaRPr lang="en-US" dirty="0"/>
          </a:p>
        </p:txBody>
      </p:sp>
      <p:sp>
        <p:nvSpPr>
          <p:cNvPr id="3" name="Content Placeholder 2"/>
          <p:cNvSpPr>
            <a:spLocks noGrp="1"/>
          </p:cNvSpPr>
          <p:nvPr>
            <p:ph idx="1"/>
          </p:nvPr>
        </p:nvSpPr>
        <p:spPr/>
        <p:txBody>
          <a:bodyPr/>
          <a:lstStyle/>
          <a:p>
            <a:r>
              <a:rPr lang="en-US" dirty="0" smtClean="0"/>
              <a:t>To test the hypothesis that two fighting fish would attack each other, the most efficient method would probably be to put two fighting fish in the same tank.</a:t>
            </a:r>
            <a:endParaRPr lang="en-US" dirty="0"/>
          </a:p>
        </p:txBody>
      </p:sp>
    </p:spTree>
    <p:extLst>
      <p:ext uri="{BB962C8B-B14F-4D97-AF65-F5344CB8AC3E}">
        <p14:creationId xmlns:p14="http://schemas.microsoft.com/office/powerpoint/2010/main" val="781948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the Results </a:t>
            </a:r>
            <a:endParaRPr lang="en-US" dirty="0"/>
          </a:p>
        </p:txBody>
      </p:sp>
      <p:sp>
        <p:nvSpPr>
          <p:cNvPr id="3" name="Content Placeholder 2"/>
          <p:cNvSpPr>
            <a:spLocks noGrp="1"/>
          </p:cNvSpPr>
          <p:nvPr>
            <p:ph idx="1"/>
          </p:nvPr>
        </p:nvSpPr>
        <p:spPr/>
        <p:txBody>
          <a:bodyPr/>
          <a:lstStyle/>
          <a:p>
            <a:r>
              <a:rPr lang="en-US" dirty="0" smtClean="0"/>
              <a:t>After psychologists have tested their hypothesis, they analyze their results. </a:t>
            </a:r>
          </a:p>
          <a:p>
            <a:r>
              <a:rPr lang="en-US" dirty="0" smtClean="0"/>
              <a:t>What do the findings mean? </a:t>
            </a:r>
          </a:p>
          <a:p>
            <a:endParaRPr lang="en-US" dirty="0"/>
          </a:p>
          <a:p>
            <a:pPr marL="0" indent="0">
              <a:buNone/>
            </a:pPr>
            <a:r>
              <a:rPr lang="en-US" dirty="0" smtClean="0"/>
              <a:t>To have accurate results, psychologists often gather data over weeks, months, and sometimes years. And they gather a multitude of data. </a:t>
            </a:r>
            <a:endParaRPr lang="en-US" dirty="0"/>
          </a:p>
        </p:txBody>
      </p:sp>
    </p:spTree>
    <p:extLst>
      <p:ext uri="{BB962C8B-B14F-4D97-AF65-F5344CB8AC3E}">
        <p14:creationId xmlns:p14="http://schemas.microsoft.com/office/powerpoint/2010/main" val="30903164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 Conclusions </a:t>
            </a:r>
            <a:endParaRPr lang="en-US" dirty="0"/>
          </a:p>
        </p:txBody>
      </p:sp>
      <p:sp>
        <p:nvSpPr>
          <p:cNvPr id="3" name="Content Placeholder 2"/>
          <p:cNvSpPr>
            <a:spLocks noGrp="1"/>
          </p:cNvSpPr>
          <p:nvPr>
            <p:ph idx="1"/>
          </p:nvPr>
        </p:nvSpPr>
        <p:spPr/>
        <p:txBody>
          <a:bodyPr/>
          <a:lstStyle/>
          <a:p>
            <a:r>
              <a:rPr lang="en-US" dirty="0" smtClean="0"/>
              <a:t>Once  psychologists have analyzed the data, they draw conclusions about their question and hypothesis.</a:t>
            </a:r>
          </a:p>
          <a:p>
            <a:r>
              <a:rPr lang="en-US" dirty="0" smtClean="0"/>
              <a:t>Psychologists must:</a:t>
            </a:r>
            <a:endParaRPr lang="en-US" dirty="0"/>
          </a:p>
          <a:p>
            <a:pPr lvl="1"/>
            <a:r>
              <a:rPr lang="en-US" dirty="0" smtClean="0"/>
              <a:t>Keep an open mind</a:t>
            </a:r>
          </a:p>
          <a:p>
            <a:pPr lvl="1"/>
            <a:r>
              <a:rPr lang="en-US" dirty="0" smtClean="0"/>
              <a:t>Must change their theories or beliefs from the hypothesis if it doesn’t match </a:t>
            </a:r>
          </a:p>
          <a:p>
            <a:pPr lvl="1"/>
            <a:r>
              <a:rPr lang="en-US" dirty="0" smtClean="0"/>
              <a:t>Ex: the fighting fish did not fight in the tank</a:t>
            </a:r>
            <a:endParaRPr lang="en-US" dirty="0"/>
          </a:p>
        </p:txBody>
      </p:sp>
    </p:spTree>
    <p:extLst>
      <p:ext uri="{BB962C8B-B14F-4D97-AF65-F5344CB8AC3E}">
        <p14:creationId xmlns:p14="http://schemas.microsoft.com/office/powerpoint/2010/main" val="955729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your experiment and study over now?</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61132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more steps </a:t>
            </a:r>
            <a:endParaRPr lang="en-US" dirty="0"/>
          </a:p>
        </p:txBody>
      </p:sp>
      <p:sp>
        <p:nvSpPr>
          <p:cNvPr id="3" name="Content Placeholder 2"/>
          <p:cNvSpPr>
            <a:spLocks noGrp="1"/>
          </p:cNvSpPr>
          <p:nvPr>
            <p:ph idx="1"/>
          </p:nvPr>
        </p:nvSpPr>
        <p:spPr/>
        <p:txBody>
          <a:bodyPr/>
          <a:lstStyle/>
          <a:p>
            <a:r>
              <a:rPr lang="en-US" dirty="0" smtClean="0"/>
              <a:t>Replication</a:t>
            </a:r>
          </a:p>
          <a:p>
            <a:pPr lvl="1"/>
            <a:r>
              <a:rPr lang="en-US" dirty="0" smtClean="0"/>
              <a:t>Study must be repeated with the same results </a:t>
            </a:r>
          </a:p>
          <a:p>
            <a:r>
              <a:rPr lang="en-US" dirty="0" smtClean="0"/>
              <a:t>New Questions </a:t>
            </a:r>
          </a:p>
          <a:p>
            <a:pPr lvl="1"/>
            <a:r>
              <a:rPr lang="en-US" dirty="0" smtClean="0"/>
              <a:t>What new questions did your experiment lead to? </a:t>
            </a:r>
          </a:p>
          <a:p>
            <a:pPr lvl="1"/>
            <a:r>
              <a:rPr lang="en-US" dirty="0" smtClean="0"/>
              <a:t>EX: Are there any circumstances under which fighting fish do not attach each other? </a:t>
            </a:r>
          </a:p>
        </p:txBody>
      </p:sp>
    </p:spTree>
    <p:extLst>
      <p:ext uri="{BB962C8B-B14F-4D97-AF65-F5344CB8AC3E}">
        <p14:creationId xmlns:p14="http://schemas.microsoft.com/office/powerpoint/2010/main" val="2151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Openers </a:t>
            </a:r>
            <a:endParaRPr lang="en-US" dirty="0"/>
          </a:p>
        </p:txBody>
      </p:sp>
      <p:sp>
        <p:nvSpPr>
          <p:cNvPr id="3" name="Content Placeholder 2"/>
          <p:cNvSpPr>
            <a:spLocks noGrp="1"/>
          </p:cNvSpPr>
          <p:nvPr>
            <p:ph idx="1"/>
          </p:nvPr>
        </p:nvSpPr>
        <p:spPr/>
        <p:txBody>
          <a:bodyPr/>
          <a:lstStyle/>
          <a:p>
            <a:r>
              <a:rPr lang="en-US" dirty="0" smtClean="0"/>
              <a:t>What could make a case study ineffective? Or skew </a:t>
            </a:r>
            <a:r>
              <a:rPr lang="en-US" smtClean="0"/>
              <a:t>the results? </a:t>
            </a:r>
            <a:endParaRPr lang="en-US"/>
          </a:p>
        </p:txBody>
      </p:sp>
    </p:spTree>
    <p:extLst>
      <p:ext uri="{BB962C8B-B14F-4D97-AF65-F5344CB8AC3E}">
        <p14:creationId xmlns:p14="http://schemas.microsoft.com/office/powerpoint/2010/main" val="14992388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Hawthorne Effect </a:t>
            </a:r>
            <a:endParaRPr lang="en-US" dirty="0"/>
          </a:p>
        </p:txBody>
      </p:sp>
      <p:sp>
        <p:nvSpPr>
          <p:cNvPr id="3" name="Content Placeholder 2"/>
          <p:cNvSpPr>
            <a:spLocks noGrp="1"/>
          </p:cNvSpPr>
          <p:nvPr>
            <p:ph idx="1"/>
          </p:nvPr>
        </p:nvSpPr>
        <p:spPr/>
        <p:txBody>
          <a:bodyPr/>
          <a:lstStyle/>
          <a:p>
            <a:r>
              <a:rPr lang="en-US" dirty="0" smtClean="0">
                <a:hlinkClick r:id="rId2"/>
              </a:rPr>
              <a:t>https://www.youtube.com/watch?v=W7RHjwmVGhs</a:t>
            </a:r>
            <a:r>
              <a:rPr lang="en-US" dirty="0" smtClean="0"/>
              <a:t> </a:t>
            </a:r>
          </a:p>
          <a:p>
            <a:endParaRPr lang="en-US" dirty="0" smtClean="0"/>
          </a:p>
          <a:p>
            <a:r>
              <a:rPr lang="en-US" dirty="0" smtClean="0"/>
              <a:t>When are people most productive?</a:t>
            </a:r>
          </a:p>
          <a:p>
            <a:pPr lvl="1"/>
            <a:r>
              <a:rPr lang="en-US" dirty="0" smtClean="0"/>
              <a:t>With a teacher/parent/boss hovering over their shoulder</a:t>
            </a:r>
          </a:p>
          <a:p>
            <a:pPr lvl="1"/>
            <a:r>
              <a:rPr lang="en-US" dirty="0" smtClean="0"/>
              <a:t>Left alone to work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pg. </a:t>
            </a:r>
            <a:r>
              <a:rPr lang="en-US" smtClean="0"/>
              <a:t>32-33 </a:t>
            </a:r>
            <a:endParaRPr lang="en-US" dirty="0"/>
          </a:p>
        </p:txBody>
      </p:sp>
      <p:sp>
        <p:nvSpPr>
          <p:cNvPr id="3" name="Content Placeholder 2"/>
          <p:cNvSpPr>
            <a:spLocks noGrp="1"/>
          </p:cNvSpPr>
          <p:nvPr>
            <p:ph idx="1"/>
          </p:nvPr>
        </p:nvSpPr>
        <p:spPr/>
        <p:txBody>
          <a:bodyPr>
            <a:normAutofit/>
          </a:bodyPr>
          <a:lstStyle/>
          <a:p>
            <a:endParaRPr lang="en-US" dirty="0"/>
          </a:p>
          <a:p>
            <a:pPr marL="0" indent="0">
              <a:buNone/>
            </a:pPr>
            <a:r>
              <a:rPr lang="en-US" dirty="0" smtClean="0"/>
              <a:t>On your own sheet of paper, copy down the questions and answers: </a:t>
            </a:r>
          </a:p>
          <a:p>
            <a:pPr marL="514350" indent="-514350">
              <a:buAutoNum type="arabicPeriod"/>
            </a:pPr>
            <a:r>
              <a:rPr lang="en-US" dirty="0" smtClean="0"/>
              <a:t>What flaws did the Hawthorne study have, and how did these flaws affect the study’s outcome? </a:t>
            </a:r>
          </a:p>
          <a:p>
            <a:pPr marL="514350" indent="-514350">
              <a:buAutoNum type="arabicPeriod"/>
            </a:pPr>
            <a:r>
              <a:rPr lang="en-US" dirty="0" smtClean="0"/>
              <a:t>What is the Hawthorne effect, and why do some people question its existence? </a:t>
            </a:r>
          </a:p>
          <a:p>
            <a:pPr marL="514350" indent="-514350">
              <a:buAutoNum type="arabicPeriod"/>
            </a:pPr>
            <a:endParaRPr lang="en-US" dirty="0"/>
          </a:p>
        </p:txBody>
      </p:sp>
    </p:spTree>
    <p:extLst>
      <p:ext uri="{BB962C8B-B14F-4D97-AF65-F5344CB8AC3E}">
        <p14:creationId xmlns:p14="http://schemas.microsoft.com/office/powerpoint/2010/main" val="20186861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The </a:t>
            </a:r>
            <a:r>
              <a:rPr lang="en-US" b="1" dirty="0"/>
              <a:t>Hawthorne effect</a:t>
            </a:r>
            <a:r>
              <a:rPr lang="en-US" dirty="0"/>
              <a:t> refers to the inclination of some people to work harder and perform better when they are being observed as part of an </a:t>
            </a:r>
            <a:r>
              <a:rPr lang="en-US" b="1" dirty="0"/>
              <a:t>experiment</a:t>
            </a:r>
            <a:r>
              <a:rPr lang="en-US" dirty="0" smtClean="0"/>
              <a:t>.</a:t>
            </a:r>
          </a:p>
          <a:p>
            <a:endParaRPr lang="en-US" dirty="0"/>
          </a:p>
          <a:p>
            <a:pPr marL="0" indent="0">
              <a:buNone/>
            </a:pPr>
            <a:endParaRPr lang="en-US" dirty="0"/>
          </a:p>
        </p:txBody>
      </p:sp>
    </p:spTree>
    <p:extLst>
      <p:ext uri="{BB962C8B-B14F-4D97-AF65-F5344CB8AC3E}">
        <p14:creationId xmlns:p14="http://schemas.microsoft.com/office/powerpoint/2010/main" val="26594455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Look over Section 1</a:t>
            </a:r>
          </a:p>
          <a:p>
            <a:r>
              <a:rPr lang="en-US" dirty="0" smtClean="0"/>
              <a:t>Answer Section 1 Questions </a:t>
            </a:r>
            <a:endParaRPr lang="en-US" dirty="0"/>
          </a:p>
        </p:txBody>
      </p:sp>
    </p:spTree>
    <p:extLst>
      <p:ext uri="{BB962C8B-B14F-4D97-AF65-F5344CB8AC3E}">
        <p14:creationId xmlns:p14="http://schemas.microsoft.com/office/powerpoint/2010/main" val="17999183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Opener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List one television show that you liked that has either ended or been canceled. Explain the reason for the show’s closure. </a:t>
            </a:r>
          </a:p>
          <a:p>
            <a:endParaRPr lang="en-US" dirty="0" smtClean="0"/>
          </a:p>
          <a:p>
            <a:r>
              <a:rPr lang="en-US" dirty="0" smtClean="0"/>
              <a:t>Today’s Agenda </a:t>
            </a:r>
          </a:p>
          <a:p>
            <a:pPr lvl="1"/>
            <a:r>
              <a:rPr lang="en-US" dirty="0" smtClean="0"/>
              <a:t>Daily Opener – Read on page 38 </a:t>
            </a:r>
          </a:p>
          <a:p>
            <a:pPr lvl="1"/>
            <a:r>
              <a:rPr lang="en-US" dirty="0" smtClean="0"/>
              <a:t>Quiz</a:t>
            </a:r>
          </a:p>
          <a:p>
            <a:pPr lvl="1"/>
            <a:r>
              <a:rPr lang="en-US" dirty="0" smtClean="0"/>
              <a:t>Notes</a:t>
            </a:r>
          </a:p>
          <a:p>
            <a:pPr lvl="1"/>
            <a:r>
              <a:rPr lang="en-US" dirty="0" smtClean="0"/>
              <a:t>Student News</a:t>
            </a:r>
          </a:p>
          <a:p>
            <a:pPr lvl="1"/>
            <a:r>
              <a:rPr lang="en-US" dirty="0" smtClean="0"/>
              <a:t>Extra Credit ?</a:t>
            </a:r>
          </a:p>
          <a:p>
            <a:pPr lvl="1"/>
            <a:r>
              <a:rPr lang="en-US" dirty="0" smtClean="0"/>
              <a:t>Observation/Flash Cards </a:t>
            </a:r>
          </a:p>
          <a:p>
            <a:pPr lvl="1"/>
            <a:r>
              <a:rPr lang="en-US" dirty="0" smtClean="0"/>
              <a:t>Index Card Activity – 6 methods of Observation pages 46-47</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Why must a study be replicated?</a:t>
            </a:r>
          </a:p>
          <a:p>
            <a:pPr marL="514350" indent="-514350">
              <a:buFont typeface="+mj-lt"/>
              <a:buAutoNum type="arabicPeriod"/>
            </a:pPr>
            <a:r>
              <a:rPr lang="en-US" dirty="0" smtClean="0"/>
              <a:t>List the steps in scientific research in the correct order.</a:t>
            </a:r>
          </a:p>
          <a:p>
            <a:pPr marL="514350" indent="-514350">
              <a:buFont typeface="+mj-lt"/>
              <a:buAutoNum type="arabicPeriod"/>
            </a:pPr>
            <a:r>
              <a:rPr lang="en-US" dirty="0" smtClean="0"/>
              <a:t>Why is it best not to base a research question on a psychological construct? </a:t>
            </a:r>
          </a:p>
          <a:p>
            <a:pPr marL="514350" indent="-514350">
              <a:buFont typeface="+mj-lt"/>
              <a:buAutoNum type="arabicPeriod"/>
            </a:pPr>
            <a:r>
              <a:rPr lang="en-US" dirty="0" smtClean="0"/>
              <a:t>Explain the findings in the Hawthorne study. </a:t>
            </a:r>
          </a:p>
          <a:p>
            <a:pPr marL="514350" indent="-514350">
              <a:buFont typeface="+mj-lt"/>
              <a:buAutoNum type="arabicPeriod"/>
            </a:pPr>
            <a:r>
              <a:rPr lang="en-US" dirty="0" smtClean="0"/>
              <a:t>Who was Rene Descartes?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Surveys, Samples, and Populations </a:t>
            </a:r>
            <a:endParaRPr lang="en-US" dirty="0"/>
          </a:p>
        </p:txBody>
      </p:sp>
      <p:sp>
        <p:nvSpPr>
          <p:cNvPr id="3" name="Content Placeholder 2"/>
          <p:cNvSpPr>
            <a:spLocks noGrp="1"/>
          </p:cNvSpPr>
          <p:nvPr>
            <p:ph idx="1"/>
          </p:nvPr>
        </p:nvSpPr>
        <p:spPr/>
        <p:txBody>
          <a:bodyPr/>
          <a:lstStyle/>
          <a:p>
            <a:r>
              <a:rPr lang="en-US" dirty="0" smtClean="0"/>
              <a:t>Survey – people are asked to respond to a series of questions about a particular subject</a:t>
            </a:r>
          </a:p>
          <a:p>
            <a:pPr lvl="1"/>
            <a:r>
              <a:rPr lang="en-US" dirty="0" smtClean="0"/>
              <a:t>Questionnaire</a:t>
            </a:r>
          </a:p>
          <a:p>
            <a:pPr lvl="1"/>
            <a:r>
              <a:rPr lang="en-US" dirty="0" smtClean="0"/>
              <a:t>Interview </a:t>
            </a:r>
          </a:p>
          <a:p>
            <a:r>
              <a:rPr lang="en-US" dirty="0" smtClean="0"/>
              <a:t>Target population – the whole group you want to study or describe</a:t>
            </a:r>
          </a:p>
          <a:p>
            <a:r>
              <a:rPr lang="en-US" dirty="0" smtClean="0"/>
              <a:t>Sample – only part of the target population </a:t>
            </a:r>
          </a:p>
          <a:p>
            <a:pPr lvl="1"/>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 </a:t>
            </a:r>
            <a:endParaRPr lang="en-US" dirty="0"/>
          </a:p>
        </p:txBody>
      </p:sp>
      <p:sp>
        <p:nvSpPr>
          <p:cNvPr id="3" name="Content Placeholder 2"/>
          <p:cNvSpPr>
            <a:spLocks noGrp="1"/>
          </p:cNvSpPr>
          <p:nvPr>
            <p:ph idx="1"/>
          </p:nvPr>
        </p:nvSpPr>
        <p:spPr/>
        <p:txBody>
          <a:bodyPr/>
          <a:lstStyle/>
          <a:p>
            <a:r>
              <a:rPr lang="en-US" dirty="0" smtClean="0"/>
              <a:t>Random sample – individuals are selected by chance from the target population </a:t>
            </a:r>
          </a:p>
          <a:p>
            <a:r>
              <a:rPr lang="en-US" dirty="0" smtClean="0"/>
              <a:t>Stratified sample – subgroups in the population are represented proportionally in the sample </a:t>
            </a:r>
          </a:p>
          <a:p>
            <a:pPr lvl="1"/>
            <a:r>
              <a:rPr lang="en-US" dirty="0" smtClean="0"/>
              <a:t>For example, about 12% of the American population is African American. A stratified sample would be about 12% African American. </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large random sample is likely to be accurately stratified even if researchers take not special steps to ensure that it is. </a:t>
            </a:r>
          </a:p>
          <a:p>
            <a:endParaRPr lang="en-US" dirty="0" smtClean="0"/>
          </a:p>
          <a:p>
            <a:endParaRPr lang="en-US" dirty="0" smtClean="0"/>
          </a:p>
          <a:p>
            <a:endParaRPr lang="en-US" dirty="0" smtClean="0"/>
          </a:p>
          <a:p>
            <a:r>
              <a:rPr lang="en-US" dirty="0" smtClean="0"/>
              <a:t>Volunteers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 Bias </a:t>
            </a:r>
            <a:endParaRPr lang="en-US" dirty="0"/>
          </a:p>
        </p:txBody>
      </p:sp>
      <p:sp>
        <p:nvSpPr>
          <p:cNvPr id="3" name="Content Placeholder 2"/>
          <p:cNvSpPr>
            <a:spLocks noGrp="1"/>
          </p:cNvSpPr>
          <p:nvPr>
            <p:ph idx="1"/>
          </p:nvPr>
        </p:nvSpPr>
        <p:spPr/>
        <p:txBody>
          <a:bodyPr/>
          <a:lstStyle/>
          <a:p>
            <a:r>
              <a:rPr lang="en-US" dirty="0" smtClean="0"/>
              <a:t>People who volunteer to participate in studies may bring with them a volunteer bias – that is, they may have a different outlook from people who do not volunteer for research studies. </a:t>
            </a:r>
          </a:p>
          <a:p>
            <a:r>
              <a:rPr lang="en-US" dirty="0" smtClean="0"/>
              <a:t>Volunteers are usually more willing than other people to disclose personal info and are often more interested in research. </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0775" y="-163512"/>
            <a:ext cx="8229600" cy="1143000"/>
          </a:xfrm>
        </p:spPr>
        <p:txBody>
          <a:bodyPr/>
          <a:lstStyle/>
          <a:p>
            <a:endParaRPr lang="en-US" dirty="0"/>
          </a:p>
        </p:txBody>
      </p:sp>
      <p:sp>
        <p:nvSpPr>
          <p:cNvPr id="3" name="Content Placeholder 2"/>
          <p:cNvSpPr>
            <a:spLocks noGrp="1"/>
          </p:cNvSpPr>
          <p:nvPr>
            <p:ph idx="1"/>
          </p:nvPr>
        </p:nvSpPr>
        <p:spPr>
          <a:xfrm>
            <a:off x="142875" y="838201"/>
            <a:ext cx="8229600" cy="2209800"/>
          </a:xfrm>
        </p:spPr>
        <p:txBody>
          <a:bodyPr>
            <a:normAutofit fontScale="92500" lnSpcReduction="20000"/>
          </a:bodyPr>
          <a:lstStyle/>
          <a:p>
            <a:pPr>
              <a:buNone/>
            </a:pPr>
            <a:r>
              <a:rPr lang="en-US" i="1" dirty="0" smtClean="0"/>
              <a:t>Write the Questions first- </a:t>
            </a:r>
            <a:r>
              <a:rPr lang="en-US" dirty="0" smtClean="0"/>
              <a:t>What is the essential ethical value or point of this excerpt? </a:t>
            </a:r>
          </a:p>
          <a:p>
            <a:pPr>
              <a:buNone/>
            </a:pPr>
            <a:r>
              <a:rPr lang="en-US" i="1" dirty="0" smtClean="0"/>
              <a:t>  </a:t>
            </a:r>
            <a:r>
              <a:rPr lang="en-US" dirty="0" smtClean="0"/>
              <a:t>Why must psychologists consider the welfare and rights of their clients?   </a:t>
            </a:r>
            <a:r>
              <a:rPr lang="en-US" dirty="0"/>
              <a:t/>
            </a:r>
            <a:br>
              <a:rPr lang="en-US" dirty="0"/>
            </a:br>
            <a:r>
              <a:rPr lang="en-US" dirty="0" smtClean="0"/>
              <a:t>*Read the below passage to find the answers.</a:t>
            </a:r>
            <a:endParaRPr lang="en-US" i="1" dirty="0" smtClean="0"/>
          </a:p>
          <a:p>
            <a:pPr>
              <a:buNone/>
            </a:pPr>
            <a:endParaRPr lang="en-US" i="1" dirty="0" smtClean="0"/>
          </a:p>
        </p:txBody>
      </p:sp>
      <p:sp>
        <p:nvSpPr>
          <p:cNvPr id="4" name="Rectangle 3"/>
          <p:cNvSpPr/>
          <p:nvPr/>
        </p:nvSpPr>
        <p:spPr>
          <a:xfrm>
            <a:off x="142875" y="2980968"/>
            <a:ext cx="8343900" cy="3170099"/>
          </a:xfrm>
          <a:prstGeom prst="rect">
            <a:avLst/>
          </a:prstGeom>
        </p:spPr>
        <p:txBody>
          <a:bodyPr wrap="square">
            <a:spAutoFit/>
          </a:bodyPr>
          <a:lstStyle/>
          <a:p>
            <a:pPr>
              <a:buNone/>
            </a:pPr>
            <a:r>
              <a:rPr lang="en-US" sz="2000" dirty="0"/>
              <a:t>“Psychologists strive to benefit those with whom they work and take care to do no harm. In their professional actions, psychologists seek to safeguard the welfare and rights of those with whom they interact professionally and other affected persons, and the welfare of animal subjects of research. When conflicts occur among psychologists’ obligations or concerns, they attempt to resolve these conflicts in a responsible fashion that avoids or minimizes harm. Because psychologists’ scientific and professional judgments and actions may affect the lives of others, they are alert to and guard against personal, financial, social, organizational, or political factors that might lead to misuse of their influence.”  - </a:t>
            </a:r>
            <a:r>
              <a:rPr lang="en-US" sz="2000" i="1" dirty="0"/>
              <a:t>American Psychological Association Ethics Code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survey in </a:t>
            </a:r>
            <a:r>
              <a:rPr lang="en-US" i="1" dirty="0" smtClean="0"/>
              <a:t>Glamour </a:t>
            </a:r>
            <a:r>
              <a:rPr lang="en-US" dirty="0" smtClean="0"/>
              <a:t>magazine asks readers, the following questions:</a:t>
            </a:r>
          </a:p>
          <a:p>
            <a:pPr marL="514350" indent="-514350">
              <a:buAutoNum type="arabicPeriod"/>
            </a:pPr>
            <a:r>
              <a:rPr lang="en-US" dirty="0" smtClean="0"/>
              <a:t>‘How much time do you spend reading magazines?’</a:t>
            </a:r>
          </a:p>
          <a:p>
            <a:pPr marL="514350" indent="-514350">
              <a:buAutoNum type="arabicPeriod"/>
            </a:pPr>
            <a:r>
              <a:rPr lang="en-US" dirty="0" smtClean="0"/>
              <a:t>‘Do you enjoy reading?’</a:t>
            </a:r>
          </a:p>
          <a:p>
            <a:pPr marL="514350" indent="-514350">
              <a:buAutoNum type="arabicPeriod"/>
            </a:pPr>
            <a:r>
              <a:rPr lang="en-US" dirty="0" smtClean="0"/>
              <a:t>‘How much leisure time do you have per week?’</a:t>
            </a:r>
          </a:p>
          <a:p>
            <a:r>
              <a:rPr lang="en-US" dirty="0" smtClean="0"/>
              <a:t>Will this survey accurately report American interests and leisure times? What will this survey show?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 Bias</a:t>
            </a:r>
            <a:endParaRPr lang="en-US" dirty="0"/>
          </a:p>
        </p:txBody>
      </p:sp>
      <p:sp>
        <p:nvSpPr>
          <p:cNvPr id="3" name="Content Placeholder 2"/>
          <p:cNvSpPr>
            <a:spLocks noGrp="1"/>
          </p:cNvSpPr>
          <p:nvPr>
            <p:ph idx="1"/>
          </p:nvPr>
        </p:nvSpPr>
        <p:spPr/>
        <p:txBody>
          <a:bodyPr/>
          <a:lstStyle/>
          <a:p>
            <a:r>
              <a:rPr lang="en-US" dirty="0" smtClean="0"/>
              <a:t>Look up and write a definition for volunteer bias.</a:t>
            </a:r>
          </a:p>
          <a:p>
            <a:endParaRPr lang="en-US" dirty="0"/>
          </a:p>
          <a:p>
            <a:pPr marL="0" indent="0">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 about and/or Discuss your answers:</a:t>
            </a:r>
            <a:endParaRPr lang="en-US" dirty="0"/>
          </a:p>
        </p:txBody>
      </p:sp>
      <p:sp>
        <p:nvSpPr>
          <p:cNvPr id="3" name="Content Placeholder 2"/>
          <p:cNvSpPr>
            <a:spLocks noGrp="1"/>
          </p:cNvSpPr>
          <p:nvPr>
            <p:ph idx="1"/>
          </p:nvPr>
        </p:nvSpPr>
        <p:spPr/>
        <p:txBody>
          <a:bodyPr/>
          <a:lstStyle/>
          <a:p>
            <a:r>
              <a:rPr lang="en-US" dirty="0" smtClean="0"/>
              <a:t>Do you have good morals? </a:t>
            </a:r>
          </a:p>
          <a:p>
            <a:r>
              <a:rPr lang="en-US" dirty="0" smtClean="0"/>
              <a:t>Are you an ethical person? </a:t>
            </a:r>
          </a:p>
          <a:p>
            <a:r>
              <a:rPr lang="en-US" dirty="0" smtClean="0"/>
              <a:t>Are you obedient? </a:t>
            </a:r>
          </a:p>
          <a:p>
            <a:r>
              <a:rPr lang="en-US" dirty="0" smtClean="0"/>
              <a:t>Would you stand up for someone who was being threatened or abused if:</a:t>
            </a:r>
          </a:p>
          <a:p>
            <a:pPr lvl="1"/>
            <a:r>
              <a:rPr lang="en-US" dirty="0" smtClean="0"/>
              <a:t>There was NO chance of physical harm befalling you</a:t>
            </a:r>
          </a:p>
          <a:p>
            <a:pPr lvl="1"/>
            <a:r>
              <a:rPr lang="en-US" dirty="0" smtClean="0"/>
              <a:t>There was a chance of physical harm befalling you</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Milgram</a:t>
            </a:r>
            <a:r>
              <a:rPr lang="en-US" dirty="0" smtClean="0"/>
              <a:t> Experiment </a:t>
            </a:r>
            <a:endParaRPr lang="en-US" dirty="0"/>
          </a:p>
        </p:txBody>
      </p:sp>
      <p:sp>
        <p:nvSpPr>
          <p:cNvPr id="3" name="Content Placeholder 2"/>
          <p:cNvSpPr>
            <a:spLocks noGrp="1"/>
          </p:cNvSpPr>
          <p:nvPr>
            <p:ph idx="1"/>
          </p:nvPr>
        </p:nvSpPr>
        <p:spPr/>
        <p:txBody>
          <a:bodyPr/>
          <a:lstStyle/>
          <a:p>
            <a:r>
              <a:rPr lang="en-US" dirty="0" smtClean="0">
                <a:hlinkClick r:id="rId2"/>
              </a:rPr>
              <a:t>https://www.youtube.com/watch?v=W147ybOdgpE</a:t>
            </a: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Experimental Issues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447016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a:t>
            </a:r>
            <a:endParaRPr lang="en-US" dirty="0"/>
          </a:p>
        </p:txBody>
      </p:sp>
      <p:sp>
        <p:nvSpPr>
          <p:cNvPr id="3" name="Content Placeholder 2"/>
          <p:cNvSpPr>
            <a:spLocks noGrp="1"/>
          </p:cNvSpPr>
          <p:nvPr>
            <p:ph idx="1"/>
          </p:nvPr>
        </p:nvSpPr>
        <p:spPr/>
        <p:txBody>
          <a:bodyPr/>
          <a:lstStyle/>
          <a:p>
            <a:r>
              <a:rPr lang="en-US" dirty="0" smtClean="0"/>
              <a:t>Animal cruelty </a:t>
            </a:r>
          </a:p>
          <a:p>
            <a:r>
              <a:rPr lang="en-US" dirty="0" smtClean="0"/>
              <a:t>Treatment of people </a:t>
            </a:r>
          </a:p>
          <a:p>
            <a:r>
              <a:rPr lang="en-US" dirty="0" smtClean="0"/>
              <a:t>Informed consent </a:t>
            </a:r>
          </a:p>
          <a:p>
            <a:r>
              <a:rPr lang="en-US" dirty="0" smtClean="0"/>
              <a:t>Deception </a:t>
            </a:r>
            <a:endParaRPr lang="en-US" dirty="0"/>
          </a:p>
        </p:txBody>
      </p:sp>
    </p:spTree>
    <p:extLst>
      <p:ext uri="{BB962C8B-B14F-4D97-AF65-F5344CB8AC3E}">
        <p14:creationId xmlns:p14="http://schemas.microsoft.com/office/powerpoint/2010/main" val="32643574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 </a:t>
            </a:r>
            <a:endParaRPr lang="en-US" dirty="0"/>
          </a:p>
        </p:txBody>
      </p:sp>
      <p:sp>
        <p:nvSpPr>
          <p:cNvPr id="3" name="Content Placeholder 2"/>
          <p:cNvSpPr>
            <a:spLocks noGrp="1"/>
          </p:cNvSpPr>
          <p:nvPr>
            <p:ph idx="1"/>
          </p:nvPr>
        </p:nvSpPr>
        <p:spPr/>
        <p:txBody>
          <a:bodyPr/>
          <a:lstStyle/>
          <a:p>
            <a:r>
              <a:rPr lang="en-US" dirty="0" smtClean="0"/>
              <a:t>Variables – </a:t>
            </a:r>
          </a:p>
          <a:p>
            <a:r>
              <a:rPr lang="en-US" dirty="0" smtClean="0"/>
              <a:t>Independent variables –</a:t>
            </a:r>
          </a:p>
          <a:p>
            <a:r>
              <a:rPr lang="en-US" dirty="0" smtClean="0"/>
              <a:t>Dependent variable –</a:t>
            </a:r>
          </a:p>
          <a:p>
            <a:r>
              <a:rPr lang="en-US" dirty="0" smtClean="0"/>
              <a:t>Experimental group – </a:t>
            </a:r>
          </a:p>
          <a:p>
            <a:r>
              <a:rPr lang="en-US" dirty="0" smtClean="0"/>
              <a:t>Control group- </a:t>
            </a:r>
          </a:p>
        </p:txBody>
      </p:sp>
    </p:spTree>
    <p:extLst>
      <p:ext uri="{BB962C8B-B14F-4D97-AF65-F5344CB8AC3E}">
        <p14:creationId xmlns:p14="http://schemas.microsoft.com/office/powerpoint/2010/main" val="3418950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Variables – factors that can vary or change </a:t>
            </a:r>
          </a:p>
          <a:p>
            <a:r>
              <a:rPr lang="en-US" dirty="0" smtClean="0"/>
              <a:t>Independent variables –the factor that the researcher manipulates so that they can determine its effect </a:t>
            </a:r>
          </a:p>
          <a:p>
            <a:r>
              <a:rPr lang="en-US" dirty="0" smtClean="0"/>
              <a:t>Dependent variable –depends on something – the independent variable </a:t>
            </a:r>
          </a:p>
          <a:p>
            <a:r>
              <a:rPr lang="en-US" dirty="0" smtClean="0"/>
              <a:t>Experimental group – receive the treatment </a:t>
            </a:r>
          </a:p>
          <a:p>
            <a:r>
              <a:rPr lang="en-US" dirty="0" smtClean="0"/>
              <a:t>Control group- do not receive the treatment </a:t>
            </a:r>
          </a:p>
          <a:p>
            <a:endParaRPr lang="en-US" dirty="0"/>
          </a:p>
        </p:txBody>
      </p:sp>
    </p:spTree>
    <p:extLst>
      <p:ext uri="{BB962C8B-B14F-4D97-AF65-F5344CB8AC3E}">
        <p14:creationId xmlns:p14="http://schemas.microsoft.com/office/powerpoint/2010/main" val="5113124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Placebo </a:t>
            </a:r>
            <a:endParaRPr lang="en-US" dirty="0"/>
          </a:p>
        </p:txBody>
      </p:sp>
      <p:sp>
        <p:nvSpPr>
          <p:cNvPr id="3" name="Content Placeholder 2"/>
          <p:cNvSpPr>
            <a:spLocks noGrp="1"/>
          </p:cNvSpPr>
          <p:nvPr>
            <p:ph idx="1"/>
          </p:nvPr>
        </p:nvSpPr>
        <p:spPr/>
        <p:txBody>
          <a:bodyPr/>
          <a:lstStyle/>
          <a:p>
            <a:r>
              <a:rPr lang="en-US" dirty="0" smtClean="0"/>
              <a:t>A substance or treatment that has no effect apart from the person’s belief in it’s effect </a:t>
            </a:r>
            <a:endParaRPr lang="en-US" dirty="0"/>
          </a:p>
        </p:txBody>
      </p:sp>
    </p:spTree>
    <p:extLst>
      <p:ext uri="{BB962C8B-B14F-4D97-AF65-F5344CB8AC3E}">
        <p14:creationId xmlns:p14="http://schemas.microsoft.com/office/powerpoint/2010/main" val="30349666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Blind Study </a:t>
            </a:r>
            <a:endParaRPr lang="en-US" dirty="0"/>
          </a:p>
        </p:txBody>
      </p:sp>
      <p:sp>
        <p:nvSpPr>
          <p:cNvPr id="3" name="Content Placeholder 2"/>
          <p:cNvSpPr>
            <a:spLocks noGrp="1"/>
          </p:cNvSpPr>
          <p:nvPr>
            <p:ph idx="1"/>
          </p:nvPr>
        </p:nvSpPr>
        <p:spPr/>
        <p:txBody>
          <a:bodyPr/>
          <a:lstStyle/>
          <a:p>
            <a:r>
              <a:rPr lang="en-US" dirty="0" smtClean="0"/>
              <a:t>The researcher knows, participants do not know </a:t>
            </a:r>
          </a:p>
          <a:p>
            <a:endParaRPr lang="en-US" dirty="0"/>
          </a:p>
        </p:txBody>
      </p:sp>
    </p:spTree>
    <p:extLst>
      <p:ext uri="{BB962C8B-B14F-4D97-AF65-F5344CB8AC3E}">
        <p14:creationId xmlns:p14="http://schemas.microsoft.com/office/powerpoint/2010/main" val="2026226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2 Notes </a:t>
            </a:r>
            <a:endParaRPr lang="en-US" dirty="0"/>
          </a:p>
        </p:txBody>
      </p:sp>
      <p:sp>
        <p:nvSpPr>
          <p:cNvPr id="3" name="Content Placeholder 2"/>
          <p:cNvSpPr>
            <a:spLocks noGrp="1"/>
          </p:cNvSpPr>
          <p:nvPr>
            <p:ph idx="1"/>
          </p:nvPr>
        </p:nvSpPr>
        <p:spPr/>
        <p:txBody>
          <a:bodyPr/>
          <a:lstStyle/>
          <a:p>
            <a:pPr>
              <a:buNone/>
            </a:pPr>
            <a:r>
              <a:rPr lang="en-US" dirty="0" smtClean="0"/>
              <a:t>“I think therefore I am.”-</a:t>
            </a:r>
          </a:p>
          <a:p>
            <a:pPr>
              <a:buNone/>
            </a:pPr>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Blind Study </a:t>
            </a:r>
            <a:endParaRPr lang="en-US" dirty="0"/>
          </a:p>
        </p:txBody>
      </p:sp>
      <p:sp>
        <p:nvSpPr>
          <p:cNvPr id="3" name="Content Placeholder 2"/>
          <p:cNvSpPr>
            <a:spLocks noGrp="1"/>
          </p:cNvSpPr>
          <p:nvPr>
            <p:ph idx="1"/>
          </p:nvPr>
        </p:nvSpPr>
        <p:spPr/>
        <p:txBody>
          <a:bodyPr/>
          <a:lstStyle/>
          <a:p>
            <a:r>
              <a:rPr lang="en-US" dirty="0" smtClean="0"/>
              <a:t>Researcher and participants do not know </a:t>
            </a:r>
          </a:p>
          <a:p>
            <a:endParaRPr lang="en-US" dirty="0"/>
          </a:p>
          <a:p>
            <a:r>
              <a:rPr lang="en-US" dirty="0" smtClean="0"/>
              <a:t>(Experiment Organizer knows)</a:t>
            </a:r>
            <a:endParaRPr lang="en-US" dirty="0"/>
          </a:p>
        </p:txBody>
      </p:sp>
    </p:spTree>
    <p:extLst>
      <p:ext uri="{BB962C8B-B14F-4D97-AF65-F5344CB8AC3E}">
        <p14:creationId xmlns:p14="http://schemas.microsoft.com/office/powerpoint/2010/main" val="8052467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Deviation </a:t>
            </a:r>
            <a:endParaRPr lang="en-US" dirty="0"/>
          </a:p>
        </p:txBody>
      </p:sp>
      <p:sp>
        <p:nvSpPr>
          <p:cNvPr id="3" name="Content Placeholder 2"/>
          <p:cNvSpPr>
            <a:spLocks noGrp="1"/>
          </p:cNvSpPr>
          <p:nvPr>
            <p:ph idx="1"/>
          </p:nvPr>
        </p:nvSpPr>
        <p:spPr/>
        <p:txBody>
          <a:bodyPr/>
          <a:lstStyle/>
          <a:p>
            <a:r>
              <a:rPr lang="en-US" dirty="0" smtClean="0"/>
              <a:t>Is a measure of distance of every score to the mean. The larger the standard deviation the more spread out the scores are. </a:t>
            </a:r>
            <a:endParaRPr lang="en-US" dirty="0"/>
          </a:p>
        </p:txBody>
      </p:sp>
    </p:spTree>
    <p:extLst>
      <p:ext uri="{BB962C8B-B14F-4D97-AF65-F5344CB8AC3E}">
        <p14:creationId xmlns:p14="http://schemas.microsoft.com/office/powerpoint/2010/main" val="1603328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Pop Quiz</a:t>
            </a: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359887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Pop Quiz – Don’t use notes, phone, books, friends. Only your brain. </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List the steps in a scientific study. </a:t>
            </a:r>
          </a:p>
          <a:p>
            <a:pPr marL="514350" indent="-514350">
              <a:buAutoNum type="arabicPeriod"/>
            </a:pPr>
            <a:r>
              <a:rPr lang="en-US" dirty="0" smtClean="0"/>
              <a:t>Give an example of a stratified sample.</a:t>
            </a:r>
          </a:p>
          <a:p>
            <a:pPr marL="514350" indent="-514350">
              <a:buAutoNum type="arabicPeriod"/>
            </a:pPr>
            <a:r>
              <a:rPr lang="en-US" dirty="0" smtClean="0"/>
              <a:t>What is a placebo? </a:t>
            </a:r>
          </a:p>
          <a:p>
            <a:pPr marL="514350" indent="-514350">
              <a:buAutoNum type="arabicPeriod"/>
            </a:pPr>
            <a:r>
              <a:rPr lang="en-US" dirty="0" smtClean="0"/>
              <a:t>Define standard deviation. </a:t>
            </a:r>
          </a:p>
          <a:p>
            <a:pPr marL="0" indent="0">
              <a:buNone/>
            </a:pPr>
            <a:endParaRPr lang="en-US" dirty="0" smtClean="0"/>
          </a:p>
        </p:txBody>
      </p:sp>
    </p:spTree>
    <p:extLst>
      <p:ext uri="{BB962C8B-B14F-4D97-AF65-F5344CB8AC3E}">
        <p14:creationId xmlns:p14="http://schemas.microsoft.com/office/powerpoint/2010/main" val="441354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Opener: </a:t>
            </a:r>
            <a:endParaRPr lang="en-US" dirty="0"/>
          </a:p>
        </p:txBody>
      </p:sp>
      <p:sp>
        <p:nvSpPr>
          <p:cNvPr id="3" name="Content Placeholder 2"/>
          <p:cNvSpPr>
            <a:spLocks noGrp="1"/>
          </p:cNvSpPr>
          <p:nvPr>
            <p:ph idx="1"/>
          </p:nvPr>
        </p:nvSpPr>
        <p:spPr/>
        <p:txBody>
          <a:bodyPr>
            <a:normAutofit/>
          </a:bodyPr>
          <a:lstStyle/>
          <a:p>
            <a:pPr marL="0" indent="0" algn="ctr">
              <a:buNone/>
            </a:pPr>
            <a:r>
              <a:rPr lang="en-US" sz="9900" dirty="0" smtClean="0"/>
              <a:t>Define Ethics</a:t>
            </a:r>
            <a:r>
              <a:rPr lang="en-US" sz="9900" dirty="0"/>
              <a:t>.</a:t>
            </a:r>
          </a:p>
        </p:txBody>
      </p:sp>
    </p:spTree>
    <p:extLst>
      <p:ext uri="{BB962C8B-B14F-4D97-AF65-F5344CB8AC3E}">
        <p14:creationId xmlns:p14="http://schemas.microsoft.com/office/powerpoint/2010/main" val="38456980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Issues </a:t>
            </a:r>
            <a:endParaRPr lang="en-US" dirty="0"/>
          </a:p>
        </p:txBody>
      </p:sp>
      <p:sp>
        <p:nvSpPr>
          <p:cNvPr id="3" name="Content Placeholder 2"/>
          <p:cNvSpPr>
            <a:spLocks noGrp="1"/>
          </p:cNvSpPr>
          <p:nvPr>
            <p:ph idx="1"/>
          </p:nvPr>
        </p:nvSpPr>
        <p:spPr/>
        <p:txBody>
          <a:bodyPr/>
          <a:lstStyle/>
          <a:p>
            <a:r>
              <a:rPr lang="en-US" dirty="0" smtClean="0"/>
              <a:t>Ethics – standards for proper and responsible behavior </a:t>
            </a:r>
          </a:p>
          <a:p>
            <a:endParaRPr lang="en-US" dirty="0"/>
          </a:p>
          <a:p>
            <a:endParaRPr lang="en-US" dirty="0"/>
          </a:p>
        </p:txBody>
      </p:sp>
    </p:spTree>
    <p:extLst>
      <p:ext uri="{BB962C8B-B14F-4D97-AF65-F5344CB8AC3E}">
        <p14:creationId xmlns:p14="http://schemas.microsoft.com/office/powerpoint/2010/main" val="33111884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Specific ethical guidelines have been established by the American Psychological Association (APA). </a:t>
            </a:r>
          </a:p>
          <a:p>
            <a:endParaRPr lang="en-US" dirty="0"/>
          </a:p>
          <a:p>
            <a:r>
              <a:rPr lang="en-US" dirty="0" smtClean="0"/>
              <a:t>Look up the APA and write a paragraph about it. </a:t>
            </a:r>
            <a:endParaRPr lang="en-US" dirty="0"/>
          </a:p>
        </p:txBody>
      </p:sp>
    </p:spTree>
    <p:extLst>
      <p:ext uri="{BB962C8B-B14F-4D97-AF65-F5344CB8AC3E}">
        <p14:creationId xmlns:p14="http://schemas.microsoft.com/office/powerpoint/2010/main" val="12821879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Psychologists use: </a:t>
            </a:r>
            <a:endParaRPr lang="en-US" dirty="0"/>
          </a:p>
        </p:txBody>
      </p:sp>
      <p:sp>
        <p:nvSpPr>
          <p:cNvPr id="3" name="Content Placeholder 2"/>
          <p:cNvSpPr>
            <a:spLocks noGrp="1"/>
          </p:cNvSpPr>
          <p:nvPr>
            <p:ph idx="1"/>
          </p:nvPr>
        </p:nvSpPr>
        <p:spPr/>
        <p:txBody>
          <a:bodyPr/>
          <a:lstStyle/>
          <a:p>
            <a:r>
              <a:rPr lang="en-US" dirty="0" smtClean="0"/>
              <a:t>Confidentiality – records are private</a:t>
            </a:r>
          </a:p>
          <a:p>
            <a:r>
              <a:rPr lang="en-US" dirty="0" smtClean="0"/>
              <a:t>Informed consent – people agree or consent </a:t>
            </a:r>
          </a:p>
          <a:p>
            <a:r>
              <a:rPr lang="en-US" dirty="0" smtClean="0"/>
              <a:t>Deception  - keeping participants unaware of </a:t>
            </a:r>
            <a:r>
              <a:rPr lang="en-US" smtClean="0"/>
              <a:t>the treatment </a:t>
            </a:r>
            <a:endParaRPr lang="en-US"/>
          </a:p>
        </p:txBody>
      </p:sp>
    </p:spTree>
    <p:extLst>
      <p:ext uri="{BB962C8B-B14F-4D97-AF65-F5344CB8AC3E}">
        <p14:creationId xmlns:p14="http://schemas.microsoft.com/office/powerpoint/2010/main" val="1903457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2 Psychological Methods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71440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Conducting Research</a:t>
            </a:r>
            <a:endParaRPr lang="en-US" dirty="0"/>
          </a:p>
        </p:txBody>
      </p:sp>
      <p:sp>
        <p:nvSpPr>
          <p:cNvPr id="3" name="Content Placeholder 2"/>
          <p:cNvSpPr>
            <a:spLocks noGrp="1"/>
          </p:cNvSpPr>
          <p:nvPr>
            <p:ph idx="1"/>
          </p:nvPr>
        </p:nvSpPr>
        <p:spPr/>
        <p:txBody>
          <a:bodyPr/>
          <a:lstStyle/>
          <a:p>
            <a:pPr marL="0" indent="0">
              <a:buNone/>
            </a:pPr>
            <a:r>
              <a:rPr lang="en-US" dirty="0" smtClean="0"/>
              <a:t>Main Idea:</a:t>
            </a:r>
          </a:p>
          <a:p>
            <a:pPr marL="0" indent="0">
              <a:buNone/>
            </a:pPr>
            <a:endParaRPr lang="en-US" dirty="0"/>
          </a:p>
          <a:p>
            <a:pPr marL="0" indent="0">
              <a:buNone/>
            </a:pPr>
            <a:r>
              <a:rPr lang="en-US" dirty="0" smtClean="0"/>
              <a:t>The steps that scientists follow in conducting research are fundamental to reaching reliable conclusions. Psychologists follow similar steps in conducting their research. </a:t>
            </a:r>
            <a:endParaRPr lang="en-US" dirty="0"/>
          </a:p>
        </p:txBody>
      </p:sp>
    </p:spTree>
    <p:extLst>
      <p:ext uri="{BB962C8B-B14F-4D97-AF65-F5344CB8AC3E}">
        <p14:creationId xmlns:p14="http://schemas.microsoft.com/office/powerpoint/2010/main" val="3140442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from pg. 34 together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Rene Descartes, a French thinker of the 17</a:t>
            </a:r>
            <a:r>
              <a:rPr lang="en-US" baseline="30000" dirty="0" smtClean="0"/>
              <a:t>th</a:t>
            </a:r>
            <a:r>
              <a:rPr lang="en-US" dirty="0" smtClean="0"/>
              <a:t> century wrote a book titled </a:t>
            </a:r>
            <a:r>
              <a:rPr lang="en-US" i="1" dirty="0" smtClean="0"/>
              <a:t>Meditations on First Philosophy </a:t>
            </a:r>
            <a:endParaRPr lang="en-US" dirty="0" smtClean="0"/>
          </a:p>
          <a:p>
            <a:r>
              <a:rPr lang="en-US" dirty="0" smtClean="0"/>
              <a:t>In this book, he helped develop the scientific method. </a:t>
            </a:r>
          </a:p>
          <a:p>
            <a:r>
              <a:rPr lang="en-US" dirty="0" smtClean="0"/>
              <a:t>For Descartes, the body was matter but the mind was spirit. His question was ‘How did the two interact?’</a:t>
            </a:r>
          </a:p>
          <a:p>
            <a:r>
              <a:rPr lang="en-US" dirty="0" smtClean="0"/>
              <a:t>He argued that the two influenced each other through the pineal gland, a small organ in the body. </a:t>
            </a:r>
            <a:endParaRPr lang="en-US" dirty="0"/>
          </a:p>
        </p:txBody>
      </p:sp>
    </p:spTree>
    <p:extLst>
      <p:ext uri="{BB962C8B-B14F-4D97-AF65-F5344CB8AC3E}">
        <p14:creationId xmlns:p14="http://schemas.microsoft.com/office/powerpoint/2010/main" val="2421503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thought that all sensations that needed to be combined to be processed – such as the separate images from each eye – come together in the pineal gland. </a:t>
            </a:r>
          </a:p>
          <a:p>
            <a:r>
              <a:rPr lang="en-US" dirty="0" smtClean="0"/>
              <a:t>Years later, the very scientific method that Descartes helped to create provided the means to disprove his theory.</a:t>
            </a:r>
            <a:endParaRPr lang="en-US" dirty="0"/>
          </a:p>
        </p:txBody>
      </p:sp>
    </p:spTree>
    <p:extLst>
      <p:ext uri="{BB962C8B-B14F-4D97-AF65-F5344CB8AC3E}">
        <p14:creationId xmlns:p14="http://schemas.microsoft.com/office/powerpoint/2010/main" val="617235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Descartes can be credited with helping psychology become a real science.</a:t>
            </a:r>
          </a:p>
          <a:p>
            <a:endParaRPr lang="en-US" dirty="0" smtClean="0"/>
          </a:p>
          <a:p>
            <a:endParaRPr lang="en-US" dirty="0" smtClean="0"/>
          </a:p>
          <a:p>
            <a:r>
              <a:rPr lang="en-US" dirty="0" smtClean="0"/>
              <a:t>Just watch the first 4 minutes:</a:t>
            </a:r>
          </a:p>
          <a:p>
            <a:r>
              <a:rPr lang="en-US" dirty="0" smtClean="0">
                <a:hlinkClick r:id="rId2"/>
              </a:rPr>
              <a:t>https://www.youtube.com/watch?v=CAjWUrwvxs4</a:t>
            </a:r>
            <a:endParaRPr lang="en-US" dirty="0" smtClean="0"/>
          </a:p>
          <a:p>
            <a:endParaRPr lang="en-US" dirty="0"/>
          </a:p>
        </p:txBody>
      </p:sp>
    </p:spTree>
    <p:extLst>
      <p:ext uri="{BB962C8B-B14F-4D97-AF65-F5344CB8AC3E}">
        <p14:creationId xmlns:p14="http://schemas.microsoft.com/office/powerpoint/2010/main" val="2575129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16921</TotalTime>
  <Words>1484</Words>
  <Application>Microsoft Office PowerPoint</Application>
  <PresentationFormat>On-screen Show (4:3)</PresentationFormat>
  <Paragraphs>183</Paragraphs>
  <Slides>47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47</vt:i4>
      </vt:variant>
    </vt:vector>
  </HeadingPairs>
  <TitlesOfParts>
    <vt:vector size="50" baseType="lpstr">
      <vt:lpstr>Arial</vt:lpstr>
      <vt:lpstr>Calibri</vt:lpstr>
      <vt:lpstr>Black</vt:lpstr>
      <vt:lpstr>Daily opener </vt:lpstr>
      <vt:lpstr>Daily Openers </vt:lpstr>
      <vt:lpstr>PowerPoint Presentation</vt:lpstr>
      <vt:lpstr>Ch. 2 Notes </vt:lpstr>
      <vt:lpstr>Ch. 2 Psychological Methods </vt:lpstr>
      <vt:lpstr>Section 1: Conducting Research</vt:lpstr>
      <vt:lpstr>Read from pg. 34 together </vt:lpstr>
      <vt:lpstr>PowerPoint Presentation</vt:lpstr>
      <vt:lpstr>PowerPoint Presentation</vt:lpstr>
      <vt:lpstr>PowerPoint Presentation</vt:lpstr>
      <vt:lpstr>Scientific Method </vt:lpstr>
      <vt:lpstr>PowerPoint Presentation</vt:lpstr>
      <vt:lpstr>Forming a Research Question  </vt:lpstr>
      <vt:lpstr>Forming a Hypothesis </vt:lpstr>
      <vt:lpstr>Testing the Hypothesis </vt:lpstr>
      <vt:lpstr>Analyzing the Results </vt:lpstr>
      <vt:lpstr>Drawing Conclusions </vt:lpstr>
      <vt:lpstr>Is your experiment and study over now?</vt:lpstr>
      <vt:lpstr>2 more steps </vt:lpstr>
      <vt:lpstr>Hawthorne Effect </vt:lpstr>
      <vt:lpstr>Case Study pg. 32-33 </vt:lpstr>
      <vt:lpstr>PowerPoint Presentation</vt:lpstr>
      <vt:lpstr>PowerPoint Presentation</vt:lpstr>
      <vt:lpstr>Daily Opener </vt:lpstr>
      <vt:lpstr>Quiz?</vt:lpstr>
      <vt:lpstr>Surveys, Samples, and Populations </vt:lpstr>
      <vt:lpstr>Samples </vt:lpstr>
      <vt:lpstr>PowerPoint Presentation</vt:lpstr>
      <vt:lpstr>Volunteer Bias </vt:lpstr>
      <vt:lpstr>For Example: </vt:lpstr>
      <vt:lpstr>Volunteer Bias</vt:lpstr>
      <vt:lpstr>Think about and/or Discuss your answers:</vt:lpstr>
      <vt:lpstr>Milgram Experiment </vt:lpstr>
      <vt:lpstr>Experimental Issues </vt:lpstr>
      <vt:lpstr>Topics </vt:lpstr>
      <vt:lpstr>Key Terms </vt:lpstr>
      <vt:lpstr>PowerPoint Presentation</vt:lpstr>
      <vt:lpstr>Placebo </vt:lpstr>
      <vt:lpstr>Single Blind Study </vt:lpstr>
      <vt:lpstr>Double Blind Study </vt:lpstr>
      <vt:lpstr>Standard Deviation </vt:lpstr>
      <vt:lpstr>Pop Quiz</vt:lpstr>
      <vt:lpstr>Pop Quiz – Don’t use notes, phone, books, friends. Only your brain. </vt:lpstr>
      <vt:lpstr>Daily Opener: </vt:lpstr>
      <vt:lpstr>Ethical Issues </vt:lpstr>
      <vt:lpstr>PowerPoint Presentation</vt:lpstr>
      <vt:lpstr>Psychologists use: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Openers</dc:title>
  <dc:creator>Jaclyn Shea Cleveland</dc:creator>
  <cp:lastModifiedBy>shsteacher</cp:lastModifiedBy>
  <cp:revision>416</cp:revision>
  <dcterms:created xsi:type="dcterms:W3CDTF">2014-09-23T12:37:36Z</dcterms:created>
  <dcterms:modified xsi:type="dcterms:W3CDTF">2020-09-11T17:47:34Z</dcterms:modified>
</cp:coreProperties>
</file>